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58" r:id="rId5"/>
    <p:sldId id="286" r:id="rId6"/>
    <p:sldId id="260" r:id="rId7"/>
    <p:sldId id="29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80" r:id="rId22"/>
    <p:sldId id="281" r:id="rId23"/>
    <p:sldId id="282" r:id="rId24"/>
    <p:sldId id="288" r:id="rId25"/>
    <p:sldId id="289" r:id="rId26"/>
    <p:sldId id="290" r:id="rId27"/>
    <p:sldId id="284" r:id="rId28"/>
    <p:sldId id="285" r:id="rId29"/>
    <p:sldId id="294" r:id="rId30"/>
    <p:sldId id="271" r:id="rId31"/>
    <p:sldId id="272" r:id="rId32"/>
  </p:sldIdLst>
  <p:sldSz cx="14630400" cy="8229600"/>
  <p:notesSz cx="8229600" cy="146304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Platypi Medium" panose="020F0502020204030204" pitchFamily="34" charset="0"/>
      <p:regular r:id="rId42"/>
      <p:bold r:id="rId43"/>
      <p:italic r:id="rId44"/>
      <p:boldItalic r:id="rId45"/>
    </p:embeddedFont>
    <p:embeddedFont>
      <p:font typeface="Source Serif Pro" panose="02040603050405020204" pitchFamily="18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8"/>
    <p:restoredTop sz="95741"/>
  </p:normalViewPr>
  <p:slideViewPr>
    <p:cSldViewPr snapToGrid="0" snapToObjects="1">
      <p:cViewPr varScale="1">
        <p:scale>
          <a:sx n="91" d="100"/>
          <a:sy n="91" d="100"/>
        </p:scale>
        <p:origin x="52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819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414" y="509468"/>
            <a:ext cx="7847171" cy="1736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Data-Driven Strategies for Enhancing Spotify Popularity and Stakeholder ROI: A Machine Learning Approach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8414" y="2524006"/>
            <a:ext cx="2316004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Research Question: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48414" y="3091339"/>
            <a:ext cx="784717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do artists optimise track attributes and genres to predict and enhance Spotify track popularity?</a:t>
            </a:r>
            <a:endParaRPr lang="en-US" sz="1600" b="1" dirty="0"/>
          </a:p>
        </p:txBody>
      </p:sp>
      <p:sp>
        <p:nvSpPr>
          <p:cNvPr id="6" name="Text 3"/>
          <p:cNvSpPr/>
          <p:nvPr/>
        </p:nvSpPr>
        <p:spPr>
          <a:xfrm>
            <a:off x="648414" y="3892391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48414" y="4397097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Student: Chao Yuan Hsu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8414" y="4901803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 Number: 20032914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8414" y="5406509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Module Title: B9BA108_2425_TMD1S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48414" y="5911215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Assessment Title: Applied Research Presentation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48414" y="6415921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Supervisor: Charles Nwankire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48414" y="6920627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MSc in Business Analytics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48414" y="7425333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Academic Year: 2024-2025</a:t>
            </a:r>
            <a:endParaRPr lang="en-US" sz="14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8780C-9374-85E3-0EB1-8C8E0BFD6E68}"/>
              </a:ext>
            </a:extLst>
          </p:cNvPr>
          <p:cNvSpPr txBox="1"/>
          <p:nvPr/>
        </p:nvSpPr>
        <p:spPr>
          <a:xfrm>
            <a:off x="7751298" y="60913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4815"/>
            <a:ext cx="7255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Predictive Model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23755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2431375"/>
            <a:ext cx="7542609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462" y="2575084"/>
            <a:ext cx="799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289334" y="2575084"/>
            <a:ext cx="795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546396" y="2575084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Recall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03458" y="2575084"/>
            <a:ext cx="795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60519" y="2575084"/>
            <a:ext cx="795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F1 Score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317581" y="2575084"/>
            <a:ext cx="7996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ROC-AUC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3444597"/>
            <a:ext cx="7542609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28462" y="3588306"/>
            <a:ext cx="7996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289334" y="3588306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90.88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396" y="3588306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51.63%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3458" y="3588306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50.97%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060519" y="3588306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51.30%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317581" y="3588306"/>
            <a:ext cx="799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73.27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%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801410" y="4820722"/>
            <a:ext cx="754260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028462" y="4964430"/>
            <a:ext cx="799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SVC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2289334" y="4964430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85.71%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3546396" y="4964430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71.90%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803458" y="4964430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36.42%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60519" y="4964430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48.35%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7317581" y="4964430"/>
            <a:ext cx="799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79.51%</a:t>
            </a:r>
            <a:endParaRPr lang="en-US" sz="1750" dirty="0"/>
          </a:p>
        </p:txBody>
      </p:sp>
      <p:sp>
        <p:nvSpPr>
          <p:cNvPr id="26" name="Shape 23"/>
          <p:cNvSpPr/>
          <p:nvPr/>
        </p:nvSpPr>
        <p:spPr>
          <a:xfrm>
            <a:off x="801410" y="5471041"/>
            <a:ext cx="7542609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1028462" y="5614749"/>
            <a:ext cx="7996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2289334" y="5614749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85.00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%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3546396" y="5614749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75.00%</a:t>
            </a:r>
            <a:endParaRPr lang="en-US" sz="1750" dirty="0"/>
          </a:p>
        </p:txBody>
      </p:sp>
      <p:sp>
        <p:nvSpPr>
          <p:cNvPr id="30" name="Text 27"/>
          <p:cNvSpPr/>
          <p:nvPr/>
        </p:nvSpPr>
        <p:spPr>
          <a:xfrm>
            <a:off x="4803458" y="5614749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36.00%</a:t>
            </a:r>
            <a:endParaRPr lang="en-US" sz="1750" dirty="0"/>
          </a:p>
        </p:txBody>
      </p:sp>
      <p:sp>
        <p:nvSpPr>
          <p:cNvPr id="31" name="Text 28"/>
          <p:cNvSpPr/>
          <p:nvPr/>
        </p:nvSpPr>
        <p:spPr>
          <a:xfrm>
            <a:off x="6060519" y="5614749"/>
            <a:ext cx="795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49.00%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7317581" y="5614749"/>
            <a:ext cx="799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81.00%</a:t>
            </a:r>
            <a:endParaRPr lang="en-US" sz="175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9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155" y="2902625"/>
            <a:ext cx="4758571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ROI Analysis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6155" y="3878104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€2.69M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2729627" y="474404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Net Savings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6155" y="5155525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predictive model vs. promoting all tracks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57956" y="3878104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€2,000</a:t>
            </a: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9521428" y="474404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Promotion Cost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457956" y="5155525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Assumed cost per track for marketing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6155" y="6126242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€0.00437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2729627" y="6992183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Stream Revenue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66155" y="7403663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payout per stream on Spotify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457956" y="6126242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100K</a:t>
            </a:r>
            <a:endParaRPr lang="en-US" sz="4900" dirty="0"/>
          </a:p>
        </p:txBody>
      </p:sp>
      <p:sp>
        <p:nvSpPr>
          <p:cNvPr id="14" name="Text 11"/>
          <p:cNvSpPr/>
          <p:nvPr/>
        </p:nvSpPr>
        <p:spPr>
          <a:xfrm>
            <a:off x="9521428" y="6992183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Popular Track Plays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457956" y="7403663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streams for a successful track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7015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Recommendations for Artists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36661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Focus on Listener Engagement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 growing and retaining audience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949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Optimize Track Features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energy, danceability, and valence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967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Collaborate Strategically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clustering insights to find complementary artists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Recommendations for Investors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 Predictive 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4304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machine learning to discover tracks and artists with great potential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b="1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 Popular Clusters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4303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Cluster 2(K-Means), Cluster 5(DBSCAN): Concentrate resources on users in these clusters.</a:t>
            </a:r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Diversify Portfolio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19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mix of mainstream and emerging genre investments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07067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406301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Monitor ROI Closely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8319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promotional spend through cost-benefit analysis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537329"/>
            <a:ext cx="6714053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Recommendations for Platforms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935" y="1636276"/>
            <a:ext cx="3763208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Refine Recommendation Algorithms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935" y="2058829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clustering analysis to create customized playlists</a:t>
            </a:r>
          </a:p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935" y="3199448"/>
            <a:ext cx="26711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Support Emerging Trends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935" y="3622000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the “noise” tracks to find new genres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9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Provide Artist Analytics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935" y="5185172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Provide artists with data-driven insights to help succeed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935" y="6325791"/>
            <a:ext cx="2679740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Optimize User Experience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935" y="6748343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 predictive algorithms for content recommendation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6995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Limitations and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Reliance on public datasets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Emphasis on quantitative metrics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Possible platform bias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real-time streaming data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Review trends across different streaming platforms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qualitative factors  (lyrics, culture)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sustainable AI practices and principles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333" y="2585680"/>
            <a:ext cx="1060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3434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Audience Engagement is Key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52670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Listeners are the best predictor of popularity</a:t>
            </a:r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2164" y="3787378"/>
            <a:ext cx="14454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3649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 Segmentation Insights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57971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Mainstream and niche opportunities revealed by clustering</a:t>
            </a:r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5141" y="5151001"/>
            <a:ext cx="138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3366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Predictive Models Drive ROI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5361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fine-tunes how promotions are managed</a:t>
            </a:r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7878" y="6514624"/>
            <a:ext cx="15275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3097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Holistic Approach Needed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55150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Merge creativity with data-driven decision making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6241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Code Explanation</a:t>
            </a:r>
            <a:endParaRPr lang="en-US" sz="4450" b="1" dirty="0">
              <a:solidFill>
                <a:srgbClr val="201B18"/>
              </a:solidFill>
              <a:latin typeface="Platypi Medium" pitchFamily="34" charset="0"/>
              <a:ea typeface="Crimson Pro Bold" pitchFamily="34" charset="-122"/>
              <a:cs typeface="Platypi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Emphasizing Data Cleaning, EDA, and Processing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52402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583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49331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756440" y="6476405"/>
            <a:ext cx="232362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7175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Overview of Data Sources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Spotify Tracks Dataset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Gives music features of the song such as danceability, loudness, and tempo</a:t>
            </a:r>
          </a:p>
        </p:txBody>
      </p:sp>
      <p:sp>
        <p:nvSpPr>
          <p:cNvPr id="5" name="Text 3"/>
          <p:cNvSpPr/>
          <p:nvPr/>
        </p:nvSpPr>
        <p:spPr>
          <a:xfrm>
            <a:off x="7599521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Music Artists Popularity Dataset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692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Provides usage data such as scrobbles, listeners, and tags.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There were missing values, duplicates, as well as inconsistent columns having different formats to reconcile.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3762"/>
            <a:ext cx="5674519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Cleaning Process</a:t>
            </a:r>
          </a:p>
        </p:txBody>
      </p:sp>
      <p:sp>
        <p:nvSpPr>
          <p:cNvPr id="4" name="Shape 1"/>
          <p:cNvSpPr/>
          <p:nvPr/>
        </p:nvSpPr>
        <p:spPr>
          <a:xfrm>
            <a:off x="1028224" y="1535430"/>
            <a:ext cx="22860" cy="4009787"/>
          </a:xfrm>
          <a:prstGeom prst="roundRect">
            <a:avLst>
              <a:gd name="adj" fmla="val 13645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50692" y="1991678"/>
            <a:ext cx="727829" cy="22860"/>
          </a:xfrm>
          <a:prstGeom prst="roundRect">
            <a:avLst>
              <a:gd name="adj" fmla="val 13645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05755" y="1769269"/>
            <a:ext cx="467797" cy="46779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69585" y="1847136"/>
            <a:ext cx="1400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83368" y="1743313"/>
            <a:ext cx="396192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Remove Critical Missing Values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83368" y="2192774"/>
            <a:ext cx="623280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Dropped rows with nulls in important columns</a:t>
            </a:r>
          </a:p>
        </p:txBody>
      </p:sp>
      <p:sp>
        <p:nvSpPr>
          <p:cNvPr id="10" name="Shape 7"/>
          <p:cNvSpPr/>
          <p:nvPr/>
        </p:nvSpPr>
        <p:spPr>
          <a:xfrm>
            <a:off x="1250692" y="3397568"/>
            <a:ext cx="727829" cy="22860"/>
          </a:xfrm>
          <a:prstGeom prst="roundRect">
            <a:avLst>
              <a:gd name="adj" fmla="val 13645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05755" y="3175159"/>
            <a:ext cx="467797" cy="46779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38867" y="3253026"/>
            <a:ext cx="20145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83368" y="3149203"/>
            <a:ext cx="299168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Drop Duplicate Records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1250692" y="4803458"/>
            <a:ext cx="727829" cy="22860"/>
          </a:xfrm>
          <a:prstGeom prst="roundRect">
            <a:avLst>
              <a:gd name="adj" fmla="val 13645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05755" y="4581049"/>
            <a:ext cx="467797" cy="46779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42320" y="4658916"/>
            <a:ext cx="19466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83368" y="4555093"/>
            <a:ext cx="345328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Filter Artist Collaborations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83368" y="5004554"/>
            <a:ext cx="623280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Excluded entries with ';' in artist names for consistency.</a:t>
            </a:r>
            <a:endParaRPr lang="en-US" sz="1600" dirty="0"/>
          </a:p>
        </p:txBody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865F0B06-1162-C6B1-6831-62D772861E74}"/>
              </a:ext>
            </a:extLst>
          </p:cNvPr>
          <p:cNvSpPr/>
          <p:nvPr/>
        </p:nvSpPr>
        <p:spPr>
          <a:xfrm>
            <a:off x="805755" y="5946096"/>
            <a:ext cx="7688342" cy="558951"/>
          </a:xfrm>
          <a:prstGeom prst="roundRect">
            <a:avLst>
              <a:gd name="adj" fmla="val 2381"/>
            </a:avLst>
          </a:prstGeom>
          <a:solidFill>
            <a:srgbClr val="F3E3D8"/>
          </a:solidFill>
          <a:ln/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cs typeface="Consolas" pitchFamily="34" charset="-120"/>
              </a:rPr>
              <a:t>df2 = df2_temp.drop_duplicates(subset='artists', keep='first')</a:t>
            </a:r>
          </a:p>
        </p:txBody>
      </p:sp>
      <p:sp>
        <p:nvSpPr>
          <p:cNvPr id="26" name="Shape 18">
            <a:extLst>
              <a:ext uri="{FF2B5EF4-FFF2-40B4-BE49-F238E27FC236}">
                <a16:creationId xmlns:a16="http://schemas.microsoft.com/office/drawing/2014/main" id="{43DFBBB3-83F5-C116-979D-77218A3B148E}"/>
              </a:ext>
            </a:extLst>
          </p:cNvPr>
          <p:cNvSpPr/>
          <p:nvPr/>
        </p:nvSpPr>
        <p:spPr>
          <a:xfrm>
            <a:off x="805755" y="6639435"/>
            <a:ext cx="7688342" cy="720773"/>
          </a:xfrm>
          <a:prstGeom prst="roundRect">
            <a:avLst>
              <a:gd name="adj" fmla="val 2381"/>
            </a:avLst>
          </a:prstGeom>
          <a:solidFill>
            <a:srgbClr val="F3E3D8"/>
          </a:solidFill>
          <a:ln/>
        </p:spPr>
        <p:txBody>
          <a:bodyPr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df.dropna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inplace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=True)
</a:t>
            </a:r>
            <a:r>
              <a:rPr lang="en-US" sz="160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[~</a:t>
            </a:r>
            <a:r>
              <a:rPr lang="en-US" sz="160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['artists'].</a:t>
            </a:r>
            <a:r>
              <a:rPr lang="en-US" sz="160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str.contains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(';')]
</a:t>
            </a:r>
            <a:endParaRPr lang="en-US" sz="1600" dirty="0"/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793CC9B1-3097-12CE-BBC2-C10B3722740D}"/>
              </a:ext>
            </a:extLst>
          </p:cNvPr>
          <p:cNvSpPr/>
          <p:nvPr/>
        </p:nvSpPr>
        <p:spPr>
          <a:xfrm>
            <a:off x="2174532" y="3551996"/>
            <a:ext cx="623280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Remove rows where the artists name is duplicated,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ensuring only get the best row for each artist (highest listeners)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3670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03839" y="3136702"/>
            <a:ext cx="304121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Streaming services transforming music industry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33578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Data-driven decision making how crucial for success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3670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795516" y="3136702"/>
            <a:ext cx="304121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Study addresses gap between creativity and analytics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33578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insights for artists, stakeholders, streamers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4355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03839" y="5543550"/>
            <a:ext cx="4879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Analyses Spotify track popularity drivers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03396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machine learning and clustering techniques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533E2-8F7D-D82D-FB45-E7446A181AAB}"/>
              </a:ext>
            </a:extLst>
          </p:cNvPr>
          <p:cNvSpPr txBox="1"/>
          <p:nvPr/>
        </p:nvSpPr>
        <p:spPr>
          <a:xfrm>
            <a:off x="6675835" y="7021263"/>
            <a:ext cx="5616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Aguilar, L. and </a:t>
            </a:r>
            <a:r>
              <a:rPr lang="en-US" sz="1200" dirty="0" err="1"/>
              <a:t>Waldfogel</a:t>
            </a:r>
            <a:r>
              <a:rPr lang="en-US" sz="1200" dirty="0"/>
              <a:t>, J., (2015)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19B36-3EC2-D246-42BC-3F2277B7B2E5}"/>
              </a:ext>
            </a:extLst>
          </p:cNvPr>
          <p:cNvSpPr txBox="1"/>
          <p:nvPr/>
        </p:nvSpPr>
        <p:spPr>
          <a:xfrm>
            <a:off x="6675835" y="7320915"/>
            <a:ext cx="4879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Brennan, M., (2020)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77B07-C315-020D-9A0A-867F4F247165}"/>
              </a:ext>
            </a:extLst>
          </p:cNvPr>
          <p:cNvSpPr txBox="1"/>
          <p:nvPr/>
        </p:nvSpPr>
        <p:spPr>
          <a:xfrm>
            <a:off x="6677025" y="7620567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Datta, H., Knox, G. and </a:t>
            </a:r>
            <a:r>
              <a:rPr lang="en-US" sz="1200" dirty="0" err="1"/>
              <a:t>Bronnenberg</a:t>
            </a:r>
            <a:r>
              <a:rPr lang="en-US" sz="1200" dirty="0"/>
              <a:t>, B.J., (2018)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301" y="544711"/>
            <a:ext cx="5153382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Transformation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1" y="1460897"/>
            <a:ext cx="990481" cy="15847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80843" y="1658898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Genre Classification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80843" y="2087285"/>
            <a:ext cx="6469856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Summarized main 12 genres from original 113 genres 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01" y="3045619"/>
            <a:ext cx="990481" cy="15847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80843" y="3243620"/>
            <a:ext cx="280261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Geographical Encoding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80843" y="3672007"/>
            <a:ext cx="6469856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Mapped countries to continents to gain larger regional perspective.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01" y="4630341"/>
            <a:ext cx="990481" cy="15847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80843" y="4828342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80843" y="5256728"/>
            <a:ext cx="6469856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Formed binary popularity labels &amp; changed duration to minutes.</a:t>
            </a:r>
          </a:p>
        </p:txBody>
      </p:sp>
      <p:sp>
        <p:nvSpPr>
          <p:cNvPr id="13" name="Shape 7"/>
          <p:cNvSpPr/>
          <p:nvPr/>
        </p:nvSpPr>
        <p:spPr>
          <a:xfrm>
            <a:off x="693301" y="6437828"/>
            <a:ext cx="7757398" cy="1247775"/>
          </a:xfrm>
          <a:prstGeom prst="roundRect">
            <a:avLst>
              <a:gd name="adj" fmla="val 2381"/>
            </a:avLst>
          </a:prstGeom>
          <a:solidFill>
            <a:srgbClr val="F3E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8"/>
          <p:cNvSpPr/>
          <p:nvPr/>
        </p:nvSpPr>
        <p:spPr>
          <a:xfrm>
            <a:off x="693301" y="6437828"/>
            <a:ext cx="8028668" cy="1247775"/>
          </a:xfrm>
          <a:prstGeom prst="roundRect">
            <a:avLst>
              <a:gd name="adj" fmla="val 2381"/>
            </a:avLst>
          </a:prstGeom>
          <a:solidFill>
            <a:srgbClr val="F3E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9"/>
          <p:cNvSpPr/>
          <p:nvPr/>
        </p:nvSpPr>
        <p:spPr>
          <a:xfrm>
            <a:off x="881420" y="6437829"/>
            <a:ext cx="7381161" cy="1099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df12_new['duration'] = df12_new['</a:t>
            </a:r>
            <a:r>
              <a:rPr lang="en-US" sz="15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duration_ms</a:t>
            </a:r>
            <a:r>
              <a:rPr lang="en-US" sz="15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'] / 60000</a:t>
            </a:r>
          </a:p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df12_new.drop(columns=['</a:t>
            </a:r>
            <a:r>
              <a:rPr lang="en-US" sz="15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duration_ms</a:t>
            </a:r>
            <a:r>
              <a:rPr lang="en-US" sz="15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'], </a:t>
            </a:r>
            <a:r>
              <a:rPr lang="en-US" sz="15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inplace</a:t>
            </a:r>
            <a:r>
              <a:rPr lang="en-US" sz="15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=True)</a:t>
            </a:r>
          </a:p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df12_new['</a:t>
            </a:r>
            <a:r>
              <a:rPr lang="en-US" sz="15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is_popular</a:t>
            </a:r>
            <a:r>
              <a:rPr lang="en-US" sz="15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'] = df12_new['popularity'].apply(lambda x: 1 if x &gt; 70 else 0)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92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Integration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1961674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2388394"/>
            <a:ext cx="12727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88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Merge Datasets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78906"/>
            <a:ext cx="61838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Merged  Music Artists Popularity and Spotify Tracks Datasets by using the 'artists' column.</a:t>
            </a:r>
          </a:p>
        </p:txBody>
      </p:sp>
      <p:sp>
        <p:nvSpPr>
          <p:cNvPr id="7" name="Shape 5"/>
          <p:cNvSpPr/>
          <p:nvPr/>
        </p:nvSpPr>
        <p:spPr>
          <a:xfrm>
            <a:off x="3080861" y="3253383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3381970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0604" y="3808690"/>
            <a:ext cx="18311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608784"/>
            <a:ext cx="3273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Resolve Inconsistencies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099203"/>
            <a:ext cx="61036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Identified inconsistencies in unique identifiers across datasets.</a:t>
            </a:r>
          </a:p>
        </p:txBody>
      </p:sp>
      <p:sp>
        <p:nvSpPr>
          <p:cNvPr id="12" name="Shape 10"/>
          <p:cNvSpPr/>
          <p:nvPr/>
        </p:nvSpPr>
        <p:spPr>
          <a:xfrm>
            <a:off x="5254704" y="467367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4802267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0604" y="5228987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029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Verify Integration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519499"/>
            <a:ext cx="53829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Merging as per the requirements with data validation checks.</a:t>
            </a:r>
          </a:p>
        </p:txBody>
      </p:sp>
      <p:sp>
        <p:nvSpPr>
          <p:cNvPr id="17" name="Shape 15"/>
          <p:cNvSpPr/>
          <p:nvPr/>
        </p:nvSpPr>
        <p:spPr>
          <a:xfrm>
            <a:off x="793790" y="6364367"/>
            <a:ext cx="13042821" cy="1065848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82479" y="6663451"/>
            <a:ext cx="13065443" cy="766763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009293" y="6712982"/>
            <a:ext cx="12611814" cy="547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df12 = df1.merge(df2, how='inner', on='artists')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28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Feature Selection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1181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905601"/>
            <a:ext cx="34219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Drop Irrelevant Columns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39602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Only took the numerical features and removed the track and album names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11181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905601"/>
            <a:ext cx="3608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Encode Categorical Variables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75035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Make the genres and continents label encoded to fit the model.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5659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50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Select Key Features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44080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Selected features best suited to predicting song popularity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0695"/>
            <a:ext cx="5969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Standardization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210478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7439" y="2104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2595205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Scale down data between 0 and 1 to be able to better compare models against one another.</a:t>
            </a:r>
          </a:p>
        </p:txBody>
      </p:sp>
      <p:sp>
        <p:nvSpPr>
          <p:cNvPr id="7" name="Shape 4"/>
          <p:cNvSpPr/>
          <p:nvPr/>
        </p:nvSpPr>
        <p:spPr>
          <a:xfrm>
            <a:off x="4685467" y="210478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09116" y="2104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2595205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Used </a:t>
            </a: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StandardScaler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for numerical columns for Scaling values between 0 to 1.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452878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17439" y="45287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5019199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sklearn</a:t>
            </a: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with </a:t>
            </a: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StandardScaler</a:t>
            </a: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 transform the dataset.</a:t>
            </a:r>
          </a:p>
        </p:txBody>
      </p:sp>
      <p:sp>
        <p:nvSpPr>
          <p:cNvPr id="13" name="Shape 10"/>
          <p:cNvSpPr/>
          <p:nvPr/>
        </p:nvSpPr>
        <p:spPr>
          <a:xfrm>
            <a:off x="793790" y="5637252"/>
            <a:ext cx="7556421" cy="1791652"/>
          </a:xfrm>
          <a:prstGeom prst="roundRect">
            <a:avLst>
              <a:gd name="adj" fmla="val 1899"/>
            </a:avLst>
          </a:prstGeom>
          <a:solidFill>
            <a:srgbClr val="F3E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82479" y="5637252"/>
            <a:ext cx="7579043" cy="1791652"/>
          </a:xfrm>
          <a:prstGeom prst="roundRect">
            <a:avLst>
              <a:gd name="adj" fmla="val 1899"/>
            </a:avLst>
          </a:prstGeom>
          <a:solidFill>
            <a:srgbClr val="F3E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09293" y="5807273"/>
            <a:ext cx="71254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sklearn.preprocessing</a:t>
            </a: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import </a:t>
            </a: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StandardScaler</a:t>
            </a:r>
            <a:endParaRPr lang="en-US" sz="1750" dirty="0">
              <a:solidFill>
                <a:srgbClr val="504C49"/>
              </a:solidFill>
              <a:highlight>
                <a:srgbClr val="F3E3D8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scaler = </a:t>
            </a: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StandardScaler</a:t>
            </a: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X_train</a:t>
            </a: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scaler.fit_transform</a:t>
            </a: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X_train</a:t>
            </a: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X_test</a:t>
            </a: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scaler.transform</a:t>
            </a: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750" dirty="0" err="1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X_test</a:t>
            </a: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071" y="3304342"/>
            <a:ext cx="9870400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SMOTE: Balancing Class Distribution</a:t>
            </a:r>
          </a:p>
        </p:txBody>
      </p:sp>
      <p:sp>
        <p:nvSpPr>
          <p:cNvPr id="4" name="Shape 1"/>
          <p:cNvSpPr/>
          <p:nvPr/>
        </p:nvSpPr>
        <p:spPr>
          <a:xfrm>
            <a:off x="758071" y="4306014"/>
            <a:ext cx="4227076" cy="3326725"/>
          </a:xfrm>
          <a:prstGeom prst="roundRect">
            <a:avLst>
              <a:gd name="adj" fmla="val 97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4646" y="452258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Purpose 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4646" y="4990862"/>
            <a:ext cx="3793927" cy="242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Efficiently balances the distribution of classes using synthetic samples of the minority class.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306014"/>
            <a:ext cx="4227076" cy="3326725"/>
          </a:xfrm>
          <a:prstGeom prst="roundRect">
            <a:avLst>
              <a:gd name="adj" fmla="val 97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18296" y="452258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18296" y="4990862"/>
            <a:ext cx="3793927" cy="2078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imblearn</a:t>
            </a: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library in Python to implement SMOTE. 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372" y="4306014"/>
            <a:ext cx="4227076" cy="3326725"/>
          </a:xfrm>
          <a:prstGeom prst="roundRect">
            <a:avLst>
              <a:gd name="adj" fmla="val 97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1947" y="452258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Implementation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61947" y="4990862"/>
            <a:ext cx="3793927" cy="242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200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from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imblearn.over_sampling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import SMOTE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smote = SMOTE(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random_state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=42)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X_train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y_train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=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smote.fit_resample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(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X_train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y_train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)</a:t>
            </a:r>
          </a:p>
          <a:p>
            <a:pPr marL="0" indent="0">
              <a:lnSpc>
                <a:spcPts val="2700"/>
              </a:lnSpc>
              <a:buNone/>
            </a:pPr>
            <a:endParaRPr lang="en-US" sz="1200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911" y="660916"/>
            <a:ext cx="6499384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Clustering Analysis Insights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911" y="1535073"/>
            <a:ext cx="472440" cy="4724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7911" y="2196465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K-means Clustering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47911" y="2605088"/>
            <a:ext cx="3768685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Clustering of tracks based on audio features. </a:t>
            </a:r>
          </a:p>
          <a:p>
            <a:pPr marL="0" indent="0" algn="l">
              <a:lnSpc>
                <a:spcPts val="2350"/>
              </a:lnSpc>
              <a:buNone/>
            </a:pPr>
            <a:endParaRPr lang="en-US" sz="1450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Elbow method was used to unveil the natural clusters within the Spotify dataset.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084" y="1535073"/>
            <a:ext cx="472440" cy="4724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0084" y="2196465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DBSCAN Analysis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200084" y="2605088"/>
            <a:ext cx="3768804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Density-Based Spatial Clustering of applications with Noise </a:t>
            </a:r>
          </a:p>
          <a:p>
            <a:pPr marL="0" indent="0" algn="l">
              <a:lnSpc>
                <a:spcPts val="2350"/>
              </a:lnSpc>
              <a:buNone/>
            </a:pPr>
            <a:endParaRPr lang="en-US" sz="1450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Identify niche trends and data outliers to uncover unique market segments.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911" y="4684157"/>
            <a:ext cx="472440" cy="4724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7911" y="5345549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Findings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47911" y="5754172"/>
            <a:ext cx="3768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Find mainstream hits, experimental tracks and niche genres. These insights help in marketing and content creation.</a:t>
            </a:r>
            <a:endParaRPr lang="en-US" sz="14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4277"/>
            <a:ext cx="7022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Model Evaluation Results</a:t>
            </a:r>
          </a:p>
        </p:txBody>
      </p:sp>
      <p:sp>
        <p:nvSpPr>
          <p:cNvPr id="4" name="Shape 1"/>
          <p:cNvSpPr/>
          <p:nvPr/>
        </p:nvSpPr>
        <p:spPr>
          <a:xfrm>
            <a:off x="6280190" y="1933218"/>
            <a:ext cx="7556421" cy="3342322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194083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862" y="208454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03908" y="208454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Accuracy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143" y="208454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F1 Score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174379" y="208454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ROC-AUC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259115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862" y="2734866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03908" y="273486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FFF00"/>
                </a:highlight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90.88%</a:t>
            </a:r>
            <a:endParaRPr lang="en-US" sz="1750" dirty="0">
              <a:highlight>
                <a:srgbClr val="FFFF00"/>
              </a:highlight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89143" y="273486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51.30%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2174379" y="273486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FFF00"/>
                </a:highlight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73.27%</a:t>
            </a:r>
            <a:endParaRPr lang="en-US" sz="1750" dirty="0">
              <a:highlight>
                <a:srgbClr val="FFFF00"/>
              </a:highlight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87810" y="360437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514862" y="374808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SVM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403908" y="374808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85.71%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9143" y="374808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48.35%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174379" y="374808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79.51%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425469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514862" y="4398407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403908" y="439840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FFF00"/>
                </a:highlight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85.00%</a:t>
            </a:r>
            <a:endParaRPr lang="en-US" sz="1750" dirty="0">
              <a:highlight>
                <a:srgbClr val="FFFF00"/>
              </a:highlight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289143" y="439840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49.00%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2174379" y="439840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FFF00"/>
                </a:highlight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81.00%</a:t>
            </a:r>
            <a:endParaRPr lang="en-US" sz="1750" dirty="0">
              <a:highlight>
                <a:srgbClr val="FFFF00"/>
              </a:highlight>
            </a:endParaRPr>
          </a:p>
        </p:txBody>
      </p:sp>
      <p:sp>
        <p:nvSpPr>
          <p:cNvPr id="25" name="Text 22"/>
          <p:cNvSpPr/>
          <p:nvPr/>
        </p:nvSpPr>
        <p:spPr>
          <a:xfrm>
            <a:off x="6280190" y="55306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Random Forest outperformed among the classifiers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ROC-AUC was observed to be the highest in Logistic Regression. 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1750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Need to take into account multiple metrics beyond accuracy when evaluating models for predicting music popularity.</a:t>
            </a:r>
            <a:endParaRPr lang="en-US" sz="175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9509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2503" y="3035975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Improved Data Quality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57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Dataset reliability was improved through cleaning and engineering.</a:t>
            </a:r>
          </a:p>
        </p:txBody>
      </p:sp>
      <p:sp>
        <p:nvSpPr>
          <p:cNvPr id="8" name="Shape 5"/>
          <p:cNvSpPr/>
          <p:nvPr/>
        </p:nvSpPr>
        <p:spPr>
          <a:xfrm>
            <a:off x="4685467" y="29509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30723" y="3035975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50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Insightful EDA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4138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Exploratory analysis was conducted to identify important feature relationships and trends.</a:t>
            </a:r>
          </a:p>
        </p:txBody>
      </p:sp>
      <p:sp>
        <p:nvSpPr>
          <p:cNvPr id="12" name="Shape 9"/>
          <p:cNvSpPr/>
          <p:nvPr/>
        </p:nvSpPr>
        <p:spPr>
          <a:xfrm>
            <a:off x="793790" y="53663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42737" y="5451396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6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Model-Ready Data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568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Preprocessed dataset filtered for different types of machine learning</a:t>
            </a:r>
            <a:endParaRPr lang="en-US" sz="17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6F1F2533-2759-B1B9-6F07-6B5F7721DF71}"/>
              </a:ext>
            </a:extLst>
          </p:cNvPr>
          <p:cNvSpPr/>
          <p:nvPr/>
        </p:nvSpPr>
        <p:spPr>
          <a:xfrm>
            <a:off x="793790" y="1582996"/>
            <a:ext cx="7022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Conclusion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Future</a:t>
            </a: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Directions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338078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Incorporate Additional Sources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Combine YouTube metrics for deeper insights.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328600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Advanced Feature Engineering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Try out complex feature interactions and transformations.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6325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Time-Series Analysis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By date: Investigate temporal trends in music popularity and listener behavior.</a:t>
            </a:r>
            <a:endParaRPr lang="en-US" sz="13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13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A37DC266-61CB-6521-604B-C171FBA37A83}"/>
              </a:ext>
            </a:extLst>
          </p:cNvPr>
          <p:cNvSpPr/>
          <p:nvPr/>
        </p:nvSpPr>
        <p:spPr>
          <a:xfrm>
            <a:off x="793790" y="20254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7DC24CDE-1B0B-9529-E980-40866090D04F}"/>
              </a:ext>
            </a:extLst>
          </p:cNvPr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Brennan, M., 2020. The environmental sustainability of the music industries. Cultural Industries and the Environmental Crisis: New Approaches for Policy, pp.37-49.</a:t>
            </a: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B7A8F987-9D34-B964-4C23-DDD5AE7BD0B8}"/>
              </a:ext>
            </a:extLst>
          </p:cNvPr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Datta, H., Knox, G. and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Bronnenberg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B.J., 2018. Changing their tune: How consumers’ adoption of online streaming affects music consumption and discovery. Marketing Science, 37(1), pp.5-21.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D6DBB78B-4278-01DD-0201-CA26C1F1FB4E}"/>
              </a:ext>
            </a:extLst>
          </p:cNvPr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Herremans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D. and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Bergmans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T., 2020. Hit song prediction based on early adopter data and audio features.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arXiv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preprint arXiv:2010.09489.</a:t>
            </a: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21485A54-B8F3-D6D2-8857-610CE2BA5636}"/>
              </a:ext>
            </a:extLst>
          </p:cNvPr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Kowald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D., Lex, E. and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Schedl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M., 2020. Utilizing human memory processes to model genre preferences for personalized music recommendations.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arXiv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preprint arXiv:2003.10699.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3A9E1B-D0C4-C3B1-70EE-1929B3CC9128}"/>
              </a:ext>
            </a:extLst>
          </p:cNvPr>
          <p:cNvSpPr txBox="1"/>
          <p:nvPr/>
        </p:nvSpPr>
        <p:spPr>
          <a:xfrm>
            <a:off x="683261" y="3263011"/>
            <a:ext cx="135392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Aguilar, L. and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Waldfogel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J., 2015. Streaming reaches flood stage: does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spotify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stimulate or depress music sales. NBER Working Paper Series, October, 4, p.20.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5CC22-ABD4-EE66-32D9-56AD6D61E9A4}"/>
              </a:ext>
            </a:extLst>
          </p:cNvPr>
          <p:cNvSpPr txBox="1"/>
          <p:nvPr/>
        </p:nvSpPr>
        <p:spPr>
          <a:xfrm>
            <a:off x="683261" y="5546587"/>
            <a:ext cx="13760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Khan, F.,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Tarimer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I.,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Alwageed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H.S.,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Karadağ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B.C.,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Fayaz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M., 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Abdusalomov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A.B. and Cho, Y.I., 2022. Effect of feature selection on the accuracy of music popularity classification using machine learning algorithms. Electronics, 11(21), p.3518.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330C03-BF7F-DFC5-A896-27CF564A3713}"/>
              </a:ext>
            </a:extLst>
          </p:cNvPr>
          <p:cNvSpPr txBox="1"/>
          <p:nvPr/>
        </p:nvSpPr>
        <p:spPr>
          <a:xfrm>
            <a:off x="695316" y="6006006"/>
            <a:ext cx="13527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Kaggle. (2022). **Spotify Tracks Dataset**. Retrieved from [https://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www.kaggle.com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/datasets/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maharshipandya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/-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spotify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-tracks-dataset](https://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www.kaggle.com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/datasets/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maharshipandya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/-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spotify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-tracks-dataset) 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BAD553-EEE2-CFEC-DC77-841FFA74B402}"/>
              </a:ext>
            </a:extLst>
          </p:cNvPr>
          <p:cNvSpPr txBox="1"/>
          <p:nvPr/>
        </p:nvSpPr>
        <p:spPr>
          <a:xfrm>
            <a:off x="695316" y="6642348"/>
            <a:ext cx="13428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Kaggle. (2022). **Music Artists Popularity Dataset**. Retrieved from [https://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www.kaggle.com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/datasets/pieca111/music-artists</a:t>
            </a:r>
            <a:r>
              <a:rPr lang="zh-TW" alt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popularity/data](https://</a:t>
            </a:r>
            <a:r>
              <a:rPr lang="en-US" sz="120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www.kaggle.com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/datasets/pieca111/music-artists-popularity/data) </a:t>
            </a:r>
            <a:endParaRPr lang="en-US" sz="1200" dirty="0"/>
          </a:p>
        </p:txBody>
      </p:sp>
      <p:pic>
        <p:nvPicPr>
          <p:cNvPr id="1026" name="Picture 2" descr="Four Tips for Preparing Your References">
            <a:extLst>
              <a:ext uri="{FF2B5EF4-FFF2-40B4-BE49-F238E27FC236}">
                <a16:creationId xmlns:a16="http://schemas.microsoft.com/office/drawing/2014/main" id="{190D88D8-5D09-76A7-6402-097FF514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9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790" y="487673"/>
            <a:ext cx="7783682" cy="2553192"/>
          </a:xfrm>
          <a:prstGeom prst="rect">
            <a:avLst/>
          </a:prstGeom>
          <a:blipFill>
            <a:blip r:embed="rId7">
              <a:alphaModFix amt="90000"/>
            </a:blip>
            <a:tile tx="0" ty="0" sx="100000" sy="100000" flip="none" algn="tl"/>
          </a:blipFill>
          <a:effectLst>
            <a:softEdge rad="119888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824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4052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Highly competitive streaming landscape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8474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Need to optimize tracks for market demands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2896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Gap between available data and actionable insights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30709" y="4851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Research Objectives 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30709" y="54326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 Identify Key Success Factors Driving Music Popularity</a:t>
            </a:r>
          </a:p>
        </p:txBody>
      </p:sp>
      <p:sp>
        <p:nvSpPr>
          <p:cNvPr id="9" name="Text 7"/>
          <p:cNvSpPr/>
          <p:nvPr/>
        </p:nvSpPr>
        <p:spPr>
          <a:xfrm>
            <a:off x="7430709" y="58748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Similar Artists and How to Position the Market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30709" y="63170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Role of Genre in Popularity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30709" y="67592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The Popularity Model To Estimate ROI</a:t>
            </a:r>
            <a:endParaRPr lang="en-US" sz="175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8A03A4A3-2036-9237-09ED-42F361604FD3}"/>
              </a:ext>
            </a:extLst>
          </p:cNvPr>
          <p:cNvSpPr/>
          <p:nvPr/>
        </p:nvSpPr>
        <p:spPr>
          <a:xfrm>
            <a:off x="979280" y="3978056"/>
            <a:ext cx="98296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IE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do artists optimise track attributes and genres to predict and enhance Spotify track popularity?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D8105143-A9A3-9879-4AA2-E7B08DB2B03D}"/>
              </a:ext>
            </a:extLst>
          </p:cNvPr>
          <p:cNvSpPr/>
          <p:nvPr/>
        </p:nvSpPr>
        <p:spPr>
          <a:xfrm>
            <a:off x="698431" y="3376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Research Question</a:t>
            </a:r>
            <a:endParaRPr lang="en-US" sz="2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Q&amp;A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Open Discussion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Addressing Concerns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Collaborations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623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556641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11259"/>
            <a:ext cx="30480" cy="873204"/>
          </a:xfrm>
          <a:prstGeom prst="rect">
            <a:avLst/>
          </a:prstGeom>
          <a:solidFill>
            <a:srgbClr val="835E5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33951" y="55664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Much appreciate for your listening and feedbacks 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685205"/>
            <a:ext cx="4835128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Research Objectives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55477" y="1579602"/>
            <a:ext cx="22860" cy="5964793"/>
          </a:xfrm>
          <a:prstGeom prst="roundRect">
            <a:avLst>
              <a:gd name="adj" fmla="val 355340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161574" y="2003227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49379" y="1797129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2614" y="1869519"/>
            <a:ext cx="10858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30611" y="1772960"/>
            <a:ext cx="2859881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Identify Key Success Factors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30611" y="2191107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how track characteristics and artist demographics influence popularity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61574" y="3620095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9379" y="3413998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92969" y="3486388"/>
            <a:ext cx="1478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30611" y="3389828"/>
            <a:ext cx="2872859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 Positioning Analysis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30611" y="3807976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clustering to segment artists and identify collaboration opportunities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61574" y="5236964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49379" y="5030867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96064" y="5103257"/>
            <a:ext cx="14168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30611" y="5006697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 Genre Impact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30611" y="5424845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Investigate genre-specific trends and their relationship with track attributes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61574" y="6853833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49379" y="6647736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88683" y="6720126"/>
            <a:ext cx="15644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30611" y="6623566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Evaluate ROI Potential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30611" y="7041713"/>
            <a:ext cx="643651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predictive models to assess promotional activity effectiveness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9308"/>
            <a:ext cx="9615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Literature Review: Music Analytics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5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Popularity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6206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Track attributes influence engagement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608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Artist demographics enhance visibility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3355062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Clustering Techniques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4290536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K-means groups by audio features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522041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DBSCAN identifies niche trends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7022" y="3355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07022" y="3936206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Random Forest predicts popularity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486608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Audio + social data improves models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013638" y="3355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Research Gap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3638" y="3936206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Limited integration of cultural factors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8D8DD-E0D4-17BA-58AD-177237680B9E}"/>
              </a:ext>
            </a:extLst>
          </p:cNvPr>
          <p:cNvSpPr txBox="1"/>
          <p:nvPr/>
        </p:nvSpPr>
        <p:spPr>
          <a:xfrm>
            <a:off x="542806" y="6995497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Herremans</a:t>
            </a:r>
            <a:r>
              <a:rPr lang="en-US" sz="1200" dirty="0"/>
              <a:t>, D. and </a:t>
            </a:r>
            <a:r>
              <a:rPr lang="en-US" sz="1200" dirty="0" err="1"/>
              <a:t>Bergmans</a:t>
            </a:r>
            <a:r>
              <a:rPr lang="en-US" sz="1200" dirty="0"/>
              <a:t>, T., 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A47DA4-1566-B466-D2D5-B7760AEBFAB6}"/>
              </a:ext>
            </a:extLst>
          </p:cNvPr>
          <p:cNvSpPr txBox="1"/>
          <p:nvPr/>
        </p:nvSpPr>
        <p:spPr>
          <a:xfrm>
            <a:off x="542806" y="6603111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Kowald</a:t>
            </a:r>
            <a:r>
              <a:rPr lang="en-US" sz="1200" dirty="0"/>
              <a:t>, D., Lex, E. and </a:t>
            </a:r>
            <a:r>
              <a:rPr lang="en-US" sz="1200" dirty="0" err="1"/>
              <a:t>Schedl</a:t>
            </a:r>
            <a:r>
              <a:rPr lang="en-US" sz="1200" dirty="0"/>
              <a:t>, M., 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108CB3-F5C1-BDE7-3140-FBD929BB6241}"/>
              </a:ext>
            </a:extLst>
          </p:cNvPr>
          <p:cNvSpPr txBox="1"/>
          <p:nvPr/>
        </p:nvSpPr>
        <p:spPr>
          <a:xfrm>
            <a:off x="542806" y="7364829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Khan, F., </a:t>
            </a:r>
            <a:r>
              <a:rPr lang="en-US" sz="1200" dirty="0" err="1"/>
              <a:t>Tarimer</a:t>
            </a:r>
            <a:r>
              <a:rPr lang="en-US" sz="1200" dirty="0"/>
              <a:t>, I., </a:t>
            </a:r>
            <a:r>
              <a:rPr lang="en-US" sz="1200" dirty="0" err="1"/>
              <a:t>Alwageed</a:t>
            </a:r>
            <a:r>
              <a:rPr lang="en-US" sz="1200" dirty="0"/>
              <a:t>, H.S., </a:t>
            </a:r>
            <a:r>
              <a:rPr lang="en-US" sz="1200" dirty="0" err="1"/>
              <a:t>Karadağ</a:t>
            </a:r>
            <a:r>
              <a:rPr lang="en-US" sz="1200" dirty="0"/>
              <a:t>, B.C., </a:t>
            </a:r>
            <a:r>
              <a:rPr lang="en-US" sz="1200" dirty="0" err="1"/>
              <a:t>Fayaz</a:t>
            </a:r>
            <a:r>
              <a:rPr lang="en-US" sz="1200" dirty="0"/>
              <a:t>, M., </a:t>
            </a:r>
            <a:r>
              <a:rPr lang="en-US" sz="1200" dirty="0" err="1"/>
              <a:t>Abdusalomov</a:t>
            </a:r>
            <a:r>
              <a:rPr lang="en-US" sz="1200" dirty="0"/>
              <a:t>, A.B. and Cho, Y.I., 2022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Methodology Overview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25798" y="1794272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Spotify Tracks Dataset and Music Artists Popularity Dataset from Kaggle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Preprocessing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Cleaning, normalization, and feature engineering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230755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Exploratory Data Analysis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625798" y="4395788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Correlation analysis and visualization of key variables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239328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Machine Learning Models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Forest, Logistic Regression, Support Vector Classifier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5798" y="6645831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Clustering Techniques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625798" y="699730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K-means and DBSCAN for market segmentation</a:t>
            </a:r>
            <a:endParaRPr lang="en-US" sz="1250" dirty="0"/>
          </a:p>
        </p:txBody>
      </p:sp>
      <p:pic>
        <p:nvPicPr>
          <p:cNvPr id="1026" name="Picture 2" descr="Research Methodology: Buy Research Methodology by Dr. Ushadevi Patil,Dr.  Rupali Pankaj Zope,Dr. Santosh Kumar Nathsharma,Dr. Sudarshan Kumar at Low  ...">
            <a:extLst>
              <a:ext uri="{FF2B5EF4-FFF2-40B4-BE49-F238E27FC236}">
                <a16:creationId xmlns:a16="http://schemas.microsoft.com/office/drawing/2014/main" id="{CB68E421-9C5F-085A-D2F2-ADBEB0709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152" y="0"/>
            <a:ext cx="539908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329699-97D1-3346-1C2D-45A873F67373}"/>
              </a:ext>
            </a:extLst>
          </p:cNvPr>
          <p:cNvSpPr txBox="1"/>
          <p:nvPr/>
        </p:nvSpPr>
        <p:spPr>
          <a:xfrm>
            <a:off x="6868120" y="1794272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(Kaggle, (2022))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761" y="600057"/>
            <a:ext cx="68646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Importance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86171" y="1830328"/>
            <a:ext cx="4806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Features (Permutation Importance)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6170" y="24114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Listeners (0.0803)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170" y="28536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Loudness (0.0273)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6170" y="32958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Valence (0.0165)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6170" y="3738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Danceability (0.0081)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6170" y="41802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Energy (0.0082)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315200" y="242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315200" y="30011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Audience engagement is crucial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315200" y="34433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Dynamic, positive tracks perform well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315200" y="38855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7" indent="-342887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Instrumentalness and liveness have negative correlation </a:t>
            </a:r>
            <a:endParaRPr lang="en-US" sz="1750" dirty="0"/>
          </a:p>
        </p:txBody>
      </p:sp>
      <p:pic>
        <p:nvPicPr>
          <p:cNvPr id="16" name="Picture 15" descr="A graph with a bar graph&#10;&#10;Description automatically generated with medium confidence">
            <a:extLst>
              <a:ext uri="{FF2B5EF4-FFF2-40B4-BE49-F238E27FC236}">
                <a16:creationId xmlns:a16="http://schemas.microsoft.com/office/drawing/2014/main" id="{7B5B4354-90C6-369A-4AB9-5784D145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63" y="4733358"/>
            <a:ext cx="6857267" cy="3443606"/>
          </a:xfrm>
          <a:prstGeom prst="rect">
            <a:avLst/>
          </a:prstGeom>
        </p:spPr>
      </p:pic>
      <p:pic>
        <p:nvPicPr>
          <p:cNvPr id="18" name="Picture 17" descr="A graph with a bar graph&#10;&#10;Description automatically generated">
            <a:extLst>
              <a:ext uri="{FF2B5EF4-FFF2-40B4-BE49-F238E27FC236}">
                <a16:creationId xmlns:a16="http://schemas.microsoft.com/office/drawing/2014/main" id="{44B8901D-564D-9871-F29B-26E8E36D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70" y="4733358"/>
            <a:ext cx="5955108" cy="34436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786068"/>
            <a:ext cx="7062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Clustering Results (K-means)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7439" y="5090160"/>
            <a:ext cx="3461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 Distinct Clusters Identified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5580578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Optimal number determined by Elbow Method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901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052316" y="5090160"/>
            <a:ext cx="32156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Cluster 2: Mainstream Hits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52316" y="5580578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popularity (76.88) and listeners (1.03 million)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42544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17439" y="6425446"/>
            <a:ext cx="3750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Clusters 0 &amp; 3: Mid-Tier Tracks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915864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Moderate popularity, serving niche audiences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42544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052316" y="6425446"/>
            <a:ext cx="36114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Cluster 1: Experimental/Niche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052316" y="6915864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Lowest popularity, higher speechiness and liveness</a:t>
            </a:r>
            <a:endParaRPr lang="en-US" sz="1750" dirty="0"/>
          </a:p>
        </p:txBody>
      </p:sp>
      <p:pic>
        <p:nvPicPr>
          <p:cNvPr id="16" name="Picture 15" descr="A graph showing different colors&#10;&#10;Description automatically generated">
            <a:extLst>
              <a:ext uri="{FF2B5EF4-FFF2-40B4-BE49-F238E27FC236}">
                <a16:creationId xmlns:a16="http://schemas.microsoft.com/office/drawing/2014/main" id="{6934C919-CF74-4624-4DEE-CD754046C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64" y="0"/>
            <a:ext cx="5048825" cy="44948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9FE0D5-B87E-3604-8985-23E386B042B1}"/>
              </a:ext>
            </a:extLst>
          </p:cNvPr>
          <p:cNvSpPr txBox="1"/>
          <p:nvPr/>
        </p:nvSpPr>
        <p:spPr>
          <a:xfrm>
            <a:off x="11663720" y="3622952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4B3D5C-92F6-94F8-3881-EF45256BBBA3}"/>
              </a:ext>
            </a:extLst>
          </p:cNvPr>
          <p:cNvSpPr txBox="1"/>
          <p:nvPr/>
        </p:nvSpPr>
        <p:spPr>
          <a:xfrm>
            <a:off x="12996233" y="2277345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2BB3C-C257-20AE-0A39-1E6087880540}"/>
              </a:ext>
            </a:extLst>
          </p:cNvPr>
          <p:cNvSpPr txBox="1"/>
          <p:nvPr/>
        </p:nvSpPr>
        <p:spPr>
          <a:xfrm>
            <a:off x="12758280" y="991919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E5750-B016-04B4-F4AF-36A87500996B}"/>
              </a:ext>
            </a:extLst>
          </p:cNvPr>
          <p:cNvSpPr txBox="1"/>
          <p:nvPr/>
        </p:nvSpPr>
        <p:spPr>
          <a:xfrm>
            <a:off x="8957364" y="1265158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DA7EC0-BB8D-537F-EE4D-7EAE7BE19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354" y="144981"/>
            <a:ext cx="3353308" cy="35434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51159"/>
            <a:ext cx="6997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Clustering Results (DBSCAN)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5525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03839" y="2955250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E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6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Dense Clusters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799999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Noise points represent potential emerging trends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95525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795516" y="2955250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Cluster 5: Mainstream Success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799999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popularity (78.28) and listeners (1.2 million)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03839" y="5007769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Cluster 0: Moderately Popular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852517"/>
            <a:ext cx="349218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Largest cluster with 6,920 tracks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00776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795516" y="5007769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Clusters 3 &amp; 4: Niche Genres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95516" y="5852517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 popularity, unique audio characteristics</a:t>
            </a:r>
            <a:endParaRPr lang="en-US" sz="1750" dirty="0"/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5B08BFD0-EF79-5A40-F970-9C45F3CD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23" y="3447"/>
            <a:ext cx="4825218" cy="4251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AF8E99-777D-6ACA-567B-9D159A27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158" y="4114799"/>
            <a:ext cx="3701568" cy="3911451"/>
          </a:xfrm>
          <a:prstGeom prst="rect">
            <a:avLst/>
          </a:prstGeom>
        </p:spPr>
      </p:pic>
      <p:pic>
        <p:nvPicPr>
          <p:cNvPr id="19" name="Picture 18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5266386F-9F4F-A471-D469-0A236E76E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806" y="4495724"/>
            <a:ext cx="3771900" cy="314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2012</Words>
  <Application>Microsoft Macintosh PowerPoint</Application>
  <PresentationFormat>Custom</PresentationFormat>
  <Paragraphs>356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Times New Roman</vt:lpstr>
      <vt:lpstr>Platypi Medium</vt:lpstr>
      <vt:lpstr>Crimson Pro Bold</vt:lpstr>
      <vt:lpstr>Open Sans</vt:lpstr>
      <vt:lpstr>Source Serif Pro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Chao Yuan Hsu</cp:lastModifiedBy>
  <cp:revision>43</cp:revision>
  <dcterms:created xsi:type="dcterms:W3CDTF">2025-01-02T17:39:54Z</dcterms:created>
  <dcterms:modified xsi:type="dcterms:W3CDTF">2025-01-06T22:12:09Z</dcterms:modified>
</cp:coreProperties>
</file>